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08" r:id="rId2"/>
    <p:sldId id="426" r:id="rId3"/>
    <p:sldId id="396" r:id="rId4"/>
    <p:sldId id="411" r:id="rId5"/>
    <p:sldId id="434" r:id="rId6"/>
    <p:sldId id="443" r:id="rId7"/>
    <p:sldId id="444" r:id="rId8"/>
    <p:sldId id="353" r:id="rId9"/>
    <p:sldId id="427" r:id="rId10"/>
    <p:sldId id="423" r:id="rId11"/>
    <p:sldId id="420" r:id="rId12"/>
    <p:sldId id="447" r:id="rId13"/>
    <p:sldId id="448" r:id="rId14"/>
    <p:sldId id="403" r:id="rId15"/>
    <p:sldId id="445" r:id="rId16"/>
    <p:sldId id="404" r:id="rId17"/>
    <p:sldId id="435" r:id="rId18"/>
    <p:sldId id="416" r:id="rId19"/>
    <p:sldId id="428" r:id="rId20"/>
    <p:sldId id="429" r:id="rId21"/>
    <p:sldId id="421" r:id="rId22"/>
    <p:sldId id="436" r:id="rId23"/>
    <p:sldId id="424" r:id="rId24"/>
    <p:sldId id="425" r:id="rId25"/>
    <p:sldId id="422" r:id="rId26"/>
    <p:sldId id="437" r:id="rId27"/>
    <p:sldId id="414" r:id="rId28"/>
    <p:sldId id="430" r:id="rId29"/>
    <p:sldId id="419" r:id="rId30"/>
    <p:sldId id="438" r:id="rId31"/>
    <p:sldId id="439" r:id="rId32"/>
    <p:sldId id="440" r:id="rId33"/>
    <p:sldId id="441" r:id="rId34"/>
    <p:sldId id="446" r:id="rId35"/>
    <p:sldId id="355" r:id="rId36"/>
    <p:sldId id="357" r:id="rId37"/>
    <p:sldId id="358" r:id="rId38"/>
    <p:sldId id="359" r:id="rId39"/>
    <p:sldId id="356" r:id="rId40"/>
    <p:sldId id="354" r:id="rId41"/>
    <p:sldId id="337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9E3A2-86BF-46E1-9664-121D5B5E91C2}" v="2" dt="2023-10-09T22:08:10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4286" autoAdjust="0"/>
  </p:normalViewPr>
  <p:slideViewPr>
    <p:cSldViewPr snapToGrid="0">
      <p:cViewPr varScale="1">
        <p:scale>
          <a:sx n="85" d="100"/>
          <a:sy n="85" d="100"/>
        </p:scale>
        <p:origin x="78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32E08-FD4A-4CA1-8D7F-14F75EFA944C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3ADA2-D206-4EB3-A78F-1C441DD749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2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402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97039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48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2862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96400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0279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5320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92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4938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5" y="4651375"/>
            <a:ext cx="4876800" cy="4117975"/>
          </a:xfrm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5581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241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848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15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318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6999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0255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6306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1379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>
            <a:spLocks noGrp="1"/>
          </p:cNvSpPr>
          <p:nvPr>
            <p:ph type="ctrTitle"/>
          </p:nvPr>
        </p:nvSpPr>
        <p:spPr>
          <a:xfrm>
            <a:off x="588498" y="2897944"/>
            <a:ext cx="11380764" cy="16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rgbClr val="014A8E"/>
              </a:buClr>
            </a:pPr>
            <a:r>
              <a:rPr lang="pt-BR" dirty="0">
                <a:solidFill>
                  <a:srgbClr val="014A8E"/>
                </a:solidFill>
              </a:rPr>
              <a:t>Bancos NOSQL</a:t>
            </a:r>
            <a:br>
              <a:rPr lang="pt-BR" dirty="0">
                <a:solidFill>
                  <a:srgbClr val="014A8E"/>
                </a:solidFill>
              </a:rPr>
            </a:br>
            <a:r>
              <a:rPr lang="pt-BR" sz="4000" b="1" dirty="0">
                <a:solidFill>
                  <a:srgbClr val="014A8E"/>
                </a:solidFill>
              </a:rPr>
              <a:t>Ciência de Dados</a:t>
            </a:r>
            <a:endParaRPr b="1" dirty="0"/>
          </a:p>
        </p:txBody>
      </p:sp>
      <p:sp>
        <p:nvSpPr>
          <p:cNvPr id="164" name="Google Shape;164;p1"/>
          <p:cNvSpPr txBox="1">
            <a:spLocks noGrp="1"/>
          </p:cNvSpPr>
          <p:nvPr>
            <p:ph type="subTitle" idx="1"/>
          </p:nvPr>
        </p:nvSpPr>
        <p:spPr>
          <a:xfrm>
            <a:off x="1303606" y="4791046"/>
            <a:ext cx="9584788" cy="73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</a:pPr>
            <a:r>
              <a:rPr lang="pt-BR" b="1" dirty="0">
                <a:solidFill>
                  <a:srgbClr val="333333"/>
                </a:solidFill>
              </a:rPr>
              <a:t>Centro Universitário Senac</a:t>
            </a:r>
            <a:endParaRPr dirty="0"/>
          </a:p>
        </p:txBody>
      </p:sp>
      <p:sp>
        <p:nvSpPr>
          <p:cNvPr id="165" name="Google Shape;165;p1"/>
          <p:cNvSpPr/>
          <p:nvPr/>
        </p:nvSpPr>
        <p:spPr>
          <a:xfrm>
            <a:off x="3254692" y="5156451"/>
            <a:ext cx="6048375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Celso Crivelaro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celso.vcrivelaro@sp.senac.br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93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 err="1">
                <a:solidFill>
                  <a:srgbClr val="FF781D"/>
                </a:solidFill>
              </a:rPr>
              <a:t>Document</a:t>
            </a:r>
            <a:r>
              <a:rPr lang="pt-BR" altLang="pt-BR" sz="3600" dirty="0">
                <a:solidFill>
                  <a:srgbClr val="FF781D"/>
                </a:solidFill>
              </a:rPr>
              <a:t> </a:t>
            </a:r>
            <a:r>
              <a:rPr lang="pt-BR" altLang="pt-BR" sz="3600" dirty="0" err="1">
                <a:solidFill>
                  <a:srgbClr val="FF781D"/>
                </a:solidFill>
              </a:rPr>
              <a:t>Store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Similar a chave-valor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 err="1"/>
              <a:t>Fornece</a:t>
            </a:r>
            <a:r>
              <a:rPr lang="en-US" sz="2400" dirty="0"/>
              <a:t> </a:t>
            </a:r>
            <a:r>
              <a:rPr lang="en-US" sz="2400" dirty="0" err="1"/>
              <a:t>estrutura</a:t>
            </a:r>
            <a:r>
              <a:rPr lang="en-US" sz="2400" dirty="0"/>
              <a:t> para dados semi-</a:t>
            </a:r>
            <a:r>
              <a:rPr lang="en-US" sz="2400" dirty="0" err="1"/>
              <a:t>estruturados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XML, JSON, BSON 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Não há relacionamentos entre os documentos, apenas estruturas embarcadas</a:t>
            </a:r>
            <a:endParaRPr lang="en-US" sz="2400" dirty="0"/>
          </a:p>
        </p:txBody>
      </p:sp>
      <p:sp>
        <p:nvSpPr>
          <p:cNvPr id="7" name="Shape 106">
            <a:extLst>
              <a:ext uri="{FF2B5EF4-FFF2-40B4-BE49-F238E27FC236}">
                <a16:creationId xmlns:a16="http://schemas.microsoft.com/office/drawing/2014/main" id="{3438C961-423E-2749-B6B5-DF247389E5E1}"/>
              </a:ext>
            </a:extLst>
          </p:cNvPr>
          <p:cNvSpPr/>
          <p:nvPr/>
        </p:nvSpPr>
        <p:spPr>
          <a:xfrm>
            <a:off x="1391800" y="403348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Documentos podem ser armazenados em nós diferentes do banco</a:t>
            </a:r>
            <a:endParaRPr lang="en-US" sz="2400" dirty="0"/>
          </a:p>
        </p:txBody>
      </p:sp>
      <p:sp>
        <p:nvSpPr>
          <p:cNvPr id="8" name="Shape 106">
            <a:extLst>
              <a:ext uri="{FF2B5EF4-FFF2-40B4-BE49-F238E27FC236}">
                <a16:creationId xmlns:a16="http://schemas.microsoft.com/office/drawing/2014/main" id="{5D7AE8CD-D726-014A-9A50-1F8A5B4F0B7F}"/>
              </a:ext>
            </a:extLst>
          </p:cNvPr>
          <p:cNvSpPr/>
          <p:nvPr/>
        </p:nvSpPr>
        <p:spPr>
          <a:xfrm>
            <a:off x="1391800" y="4982073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Documentos são a operação atômica neste banco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64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DEE373-D42E-B749-9F23-E11575F576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582" y="2021305"/>
            <a:ext cx="3789711" cy="30199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8B40390-FF13-6D46-83C4-43F8CF6F66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97" y="596832"/>
            <a:ext cx="6725653" cy="18269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2E884D1-6288-3941-A63B-7072BD6A17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895" y="2979153"/>
            <a:ext cx="5446149" cy="1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3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Vantagens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/>
              <a:t>Bom para </a:t>
            </a:r>
            <a:r>
              <a:rPr lang="en-US" sz="2400" dirty="0" err="1"/>
              <a:t>leitura</a:t>
            </a:r>
            <a:r>
              <a:rPr lang="en-US" sz="2400" dirty="0"/>
              <a:t> e </a:t>
            </a:r>
            <a:r>
              <a:rPr lang="en-US" sz="2400" dirty="0" err="1"/>
              <a:t>gravação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/>
              <a:t>Dados </a:t>
            </a:r>
            <a:r>
              <a:rPr lang="en-US" sz="2400" dirty="0" err="1"/>
              <a:t>em</a:t>
            </a:r>
            <a:r>
              <a:rPr lang="en-US" sz="2400" dirty="0"/>
              <a:t> que a </a:t>
            </a:r>
            <a:r>
              <a:rPr lang="en-US" sz="2400" dirty="0" err="1"/>
              <a:t>estrutura</a:t>
            </a:r>
            <a:r>
              <a:rPr lang="en-US" sz="2400" dirty="0"/>
              <a:t> </a:t>
            </a:r>
            <a:r>
              <a:rPr lang="en-US" sz="2400" dirty="0" err="1"/>
              <a:t>muda</a:t>
            </a:r>
            <a:endParaRPr lang="en-US" sz="2400" dirty="0"/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Permite </a:t>
            </a:r>
            <a:r>
              <a:rPr lang="pt-BR" sz="2400" dirty="0" err="1"/>
              <a:t>sharding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370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Desvantagens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err="1"/>
              <a:t>Repetição</a:t>
            </a:r>
            <a:r>
              <a:rPr lang="en-US" sz="2400" dirty="0"/>
              <a:t> de dados</a:t>
            </a: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 err="1"/>
              <a:t>Complexidade</a:t>
            </a:r>
            <a:r>
              <a:rPr lang="en-US" sz="2400" dirty="0"/>
              <a:t> de </a:t>
            </a:r>
            <a:r>
              <a:rPr lang="en-US" sz="2400" dirty="0" err="1"/>
              <a:t>agregação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50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Indexadores / Buscadores</a:t>
            </a:r>
          </a:p>
        </p:txBody>
      </p:sp>
    </p:spTree>
    <p:extLst>
      <p:ext uri="{BB962C8B-B14F-4D97-AF65-F5344CB8AC3E}">
        <p14:creationId xmlns:p14="http://schemas.microsoft.com/office/powerpoint/2010/main" val="166482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E41BBF-A36D-AF40-B0DD-D813C09353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129" y="0"/>
            <a:ext cx="7478393" cy="38921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4477337-D789-F941-BD98-243A6C20E5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338" y="2803017"/>
            <a:ext cx="5630779" cy="28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>
            <a:extLst>
              <a:ext uri="{FF2B5EF4-FFF2-40B4-BE49-F238E27FC236}">
                <a16:creationId xmlns:a16="http://schemas.microsoft.com/office/drawing/2014/main" id="{755FEE0E-C01D-EB4F-A9E0-3D287C269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708" y="131763"/>
            <a:ext cx="88986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Indexadores</a:t>
            </a:r>
          </a:p>
        </p:txBody>
      </p:sp>
      <p:sp>
        <p:nvSpPr>
          <p:cNvPr id="22" name="Shape 103">
            <a:extLst>
              <a:ext uri="{FF2B5EF4-FFF2-40B4-BE49-F238E27FC236}">
                <a16:creationId xmlns:a16="http://schemas.microsoft.com/office/drawing/2014/main" id="{3237168D-016C-664F-8CBA-57F9EFCFBCCE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sz="2400" dirty="0"/>
              <a:t>Busca em memória de dados indexados</a:t>
            </a:r>
            <a:endParaRPr lang="en-US" sz="2400" dirty="0"/>
          </a:p>
        </p:txBody>
      </p:sp>
      <p:sp>
        <p:nvSpPr>
          <p:cNvPr id="25" name="Shape 104">
            <a:extLst>
              <a:ext uri="{FF2B5EF4-FFF2-40B4-BE49-F238E27FC236}">
                <a16:creationId xmlns:a16="http://schemas.microsoft.com/office/drawing/2014/main" id="{5587F295-9A12-014F-9EF6-A7681617C457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Tratamento de texto para busca de equivalência. Ex. Médico = Médica = Médicos</a:t>
            </a:r>
            <a:endParaRPr lang="en-US" sz="2400" dirty="0"/>
          </a:p>
        </p:txBody>
      </p:sp>
      <p:sp>
        <p:nvSpPr>
          <p:cNvPr id="27" name="Shape 106">
            <a:extLst>
              <a:ext uri="{FF2B5EF4-FFF2-40B4-BE49-F238E27FC236}">
                <a16:creationId xmlns:a16="http://schemas.microsoft.com/office/drawing/2014/main" id="{AAE70A7A-67EB-AC4C-B00B-FBCF959CFF47}"/>
              </a:ext>
            </a:extLst>
          </p:cNvPr>
          <p:cNvSpPr/>
          <p:nvPr/>
        </p:nvSpPr>
        <p:spPr>
          <a:xfrm>
            <a:off x="1391800" y="308489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Usados em caixas de busca de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955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Documentos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Colunar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Grafos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Chave - Valor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Séries Temporais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Colunar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Formato parecido com o RDBMS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 err="1"/>
              <a:t>Formato</a:t>
            </a:r>
            <a:r>
              <a:rPr lang="en-US" sz="2400" dirty="0"/>
              <a:t> de </a:t>
            </a:r>
            <a:r>
              <a:rPr lang="en-US" sz="2400" dirty="0" err="1"/>
              <a:t>Armazenamento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feito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b="1" dirty="0"/>
              <a:t>COLUNAS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vez</a:t>
            </a:r>
            <a:r>
              <a:rPr lang="en-US" sz="2400" dirty="0"/>
              <a:t> de </a:t>
            </a:r>
            <a:r>
              <a:rPr lang="en-US" sz="2400" dirty="0" err="1"/>
              <a:t>Linhas</a:t>
            </a:r>
            <a:endParaRPr lang="en-US" sz="2400" dirty="0"/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Virtualmente o número de colunas por ser ilimitado na definição do </a:t>
            </a:r>
            <a:r>
              <a:rPr lang="pt-BR" sz="2400" dirty="0" err="1"/>
              <a:t>schema</a:t>
            </a:r>
            <a:r>
              <a:rPr lang="pt-BR" sz="2400" dirty="0"/>
              <a:t> </a:t>
            </a:r>
            <a:endParaRPr lang="en-US" sz="2400" dirty="0"/>
          </a:p>
        </p:txBody>
      </p:sp>
      <p:sp>
        <p:nvSpPr>
          <p:cNvPr id="7" name="Shape 106">
            <a:extLst>
              <a:ext uri="{FF2B5EF4-FFF2-40B4-BE49-F238E27FC236}">
                <a16:creationId xmlns:a16="http://schemas.microsoft.com/office/drawing/2014/main" id="{3438C961-423E-2749-B6B5-DF247389E5E1}"/>
              </a:ext>
            </a:extLst>
          </p:cNvPr>
          <p:cNvSpPr/>
          <p:nvPr/>
        </p:nvSpPr>
        <p:spPr>
          <a:xfrm>
            <a:off x="1391800" y="403348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Linhas diferentes podem ser armazenadas em lugares diferentes do disco</a:t>
            </a:r>
            <a:endParaRPr lang="en-US" sz="2400" dirty="0"/>
          </a:p>
        </p:txBody>
      </p:sp>
      <p:sp>
        <p:nvSpPr>
          <p:cNvPr id="8" name="Shape 106">
            <a:extLst>
              <a:ext uri="{FF2B5EF4-FFF2-40B4-BE49-F238E27FC236}">
                <a16:creationId xmlns:a16="http://schemas.microsoft.com/office/drawing/2014/main" id="{5D7AE8CD-D726-014A-9A50-1F8A5B4F0B7F}"/>
              </a:ext>
            </a:extLst>
          </p:cNvPr>
          <p:cNvSpPr/>
          <p:nvPr/>
        </p:nvSpPr>
        <p:spPr>
          <a:xfrm>
            <a:off x="1391800" y="4982073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Recomendado para volumes gigantescos de dados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0304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A2FF9CF-F562-1744-BBC3-9584307D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2" y="0"/>
            <a:ext cx="7866529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CEC966B-F793-7948-A94B-6CF2016EEA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950" y="2805363"/>
            <a:ext cx="6153818" cy="15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Bancos RDBMS</a:t>
            </a:r>
          </a:p>
        </p:txBody>
      </p:sp>
    </p:spTree>
    <p:extLst>
      <p:ext uri="{BB962C8B-B14F-4D97-AF65-F5344CB8AC3E}">
        <p14:creationId xmlns:p14="http://schemas.microsoft.com/office/powerpoint/2010/main" val="428394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7F11C0-1E27-0342-B97A-0A31A58F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96253"/>
            <a:ext cx="11438993" cy="64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4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EFA4AE-60AE-A64C-92FF-BA9E3482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3" y="946484"/>
            <a:ext cx="5969000" cy="152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3AEE26-579E-BC4B-83E7-C1592553B5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048" y="2607806"/>
            <a:ext cx="5049732" cy="3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5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Documentos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Colunar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Grafos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Chave - Valor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Séries Temporais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Orientado a Grafos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Conceito chave é grafo: nós e relacionamentos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 err="1"/>
              <a:t>Diferente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, o </a:t>
            </a:r>
            <a:r>
              <a:rPr lang="en-US" sz="2400" dirty="0" err="1"/>
              <a:t>ponto</a:t>
            </a:r>
            <a:r>
              <a:rPr lang="en-US" sz="2400" dirty="0"/>
              <a:t> forte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relacionamentos</a:t>
            </a:r>
            <a:r>
              <a:rPr lang="en-US" sz="2400" dirty="0"/>
              <a:t> entre </a:t>
            </a:r>
            <a:r>
              <a:rPr lang="en-US" sz="2400" dirty="0" err="1"/>
              <a:t>os</a:t>
            </a:r>
            <a:r>
              <a:rPr lang="en-US" sz="2400" dirty="0"/>
              <a:t> dados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Pode encontrar relacionamentos em vários níveis e se pode ter múltiplos relacionamentos entre os nós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241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9F5822-36D7-8140-8DE4-E8A1A7B7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660400"/>
            <a:ext cx="7823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4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73BBE1-D74E-1844-88F5-86B5B83D10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10" y="276524"/>
            <a:ext cx="6930189" cy="27720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488EAE-6EC6-C541-A9DC-C1801EC2F6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31" y="2325403"/>
            <a:ext cx="7130716" cy="20882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785A2E-2E67-2D45-A550-5293AB136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1" y="3180952"/>
            <a:ext cx="5930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Documentos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Colunar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Grafos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Chave - Valor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Séries Temporais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Chave-Valor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Formato mais simples: Chave única retorna um valor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/>
              <a:t>Valor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vários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Dados </a:t>
            </a:r>
            <a:r>
              <a:rPr lang="en-US" sz="2400" dirty="0" err="1"/>
              <a:t>diferentes</a:t>
            </a:r>
            <a:r>
              <a:rPr lang="en-US" sz="2400" dirty="0"/>
              <a:t>: String, </a:t>
            </a:r>
            <a:r>
              <a:rPr lang="en-US" sz="2400" dirty="0" err="1"/>
              <a:t>Inteiro</a:t>
            </a:r>
            <a:r>
              <a:rPr lang="en-US" sz="2400" dirty="0"/>
              <a:t>, Hash, </a:t>
            </a:r>
            <a:r>
              <a:rPr lang="en-US" sz="2400" dirty="0" err="1"/>
              <a:t>Lista</a:t>
            </a:r>
            <a:r>
              <a:rPr lang="en-US" sz="2400" dirty="0"/>
              <a:t>…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Foco em performance – fácil fazer </a:t>
            </a:r>
            <a:r>
              <a:rPr lang="pt-BR" sz="2400" dirty="0" err="1"/>
              <a:t>caching</a:t>
            </a:r>
            <a:r>
              <a:rPr lang="pt-BR" sz="2400" dirty="0"/>
              <a:t> aos dados</a:t>
            </a:r>
            <a:endParaRPr lang="en-US" sz="2400" dirty="0"/>
          </a:p>
        </p:txBody>
      </p:sp>
      <p:sp>
        <p:nvSpPr>
          <p:cNvPr id="7" name="Shape 106">
            <a:extLst>
              <a:ext uri="{FF2B5EF4-FFF2-40B4-BE49-F238E27FC236}">
                <a16:creationId xmlns:a16="http://schemas.microsoft.com/office/drawing/2014/main" id="{3438C961-423E-2749-B6B5-DF247389E5E1}"/>
              </a:ext>
            </a:extLst>
          </p:cNvPr>
          <p:cNvSpPr/>
          <p:nvPr/>
        </p:nvSpPr>
        <p:spPr>
          <a:xfrm>
            <a:off x="1391800" y="403348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Dificuldade para ações de atomicidade e transações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5993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353FC3B-78C5-044A-90C1-BC52BD8C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67" y="1023122"/>
            <a:ext cx="5979577" cy="44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Chave-Valor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67B7ED-679A-244F-BD4A-61181D52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89" y="1609558"/>
            <a:ext cx="3911600" cy="3302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2D653E-F018-B348-BDB3-3362D9D2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837" y="2200108"/>
            <a:ext cx="6223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4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A838CB-A476-0C4E-B853-E9062C9D4B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05" y="890337"/>
            <a:ext cx="2903906" cy="29958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2B7F3D-A520-034E-B807-76AF7D984A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9874" y="2017527"/>
            <a:ext cx="2610853" cy="3707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5A7B1F-E0E0-8244-B66C-CA2F7DDC0A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530" y="2975955"/>
            <a:ext cx="3472197" cy="28180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FFBA7C-C9BA-7D49-8CCA-F46069F4E71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569" y="3807767"/>
            <a:ext cx="3838074" cy="19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8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Documentos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Colunar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Grafos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Chave - Valor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Séries Temporais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4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Série Temporal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Tempo é o principal fator do dado</a:t>
            </a:r>
            <a:endParaRPr lang="en-US" sz="2400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rápida</a:t>
            </a:r>
            <a:r>
              <a:rPr lang="en-US" sz="2400" dirty="0"/>
              <a:t> </a:t>
            </a:r>
            <a:r>
              <a:rPr lang="en-US" sz="2400" dirty="0" err="1"/>
              <a:t>indexação</a:t>
            </a:r>
            <a:r>
              <a:rPr lang="en-US" sz="2400" dirty="0"/>
              <a:t> e </a:t>
            </a:r>
            <a:r>
              <a:rPr lang="en-US" sz="2400" dirty="0" err="1"/>
              <a:t>agrupamento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tempo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Têm operações padrão com data e agrupamentos</a:t>
            </a:r>
            <a:endParaRPr lang="en-US" sz="2400" dirty="0"/>
          </a:p>
        </p:txBody>
      </p:sp>
      <p:sp>
        <p:nvSpPr>
          <p:cNvPr id="7" name="Shape 106">
            <a:extLst>
              <a:ext uri="{FF2B5EF4-FFF2-40B4-BE49-F238E27FC236}">
                <a16:creationId xmlns:a16="http://schemas.microsoft.com/office/drawing/2014/main" id="{3438C961-423E-2749-B6B5-DF247389E5E1}"/>
              </a:ext>
            </a:extLst>
          </p:cNvPr>
          <p:cNvSpPr/>
          <p:nvPr/>
        </p:nvSpPr>
        <p:spPr>
          <a:xfrm>
            <a:off x="1391800" y="403348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Permite a fácil construção de gráficos</a:t>
            </a:r>
            <a:endParaRPr lang="en-US" sz="2400" dirty="0"/>
          </a:p>
        </p:txBody>
      </p:sp>
      <p:sp>
        <p:nvSpPr>
          <p:cNvPr id="8" name="Shape 106">
            <a:extLst>
              <a:ext uri="{FF2B5EF4-FFF2-40B4-BE49-F238E27FC236}">
                <a16:creationId xmlns:a16="http://schemas.microsoft.com/office/drawing/2014/main" id="{5D7AE8CD-D726-014A-9A50-1F8A5B4F0B7F}"/>
              </a:ext>
            </a:extLst>
          </p:cNvPr>
          <p:cNvSpPr/>
          <p:nvPr/>
        </p:nvSpPr>
        <p:spPr>
          <a:xfrm>
            <a:off x="1391800" y="4982073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dirty="0"/>
              <a:t>Excelente para sensores e telemetria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475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010CCB7-A46F-5E46-B74A-4B1A17EC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Série Temporal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0C92FA-C77D-3D41-8CE9-69A6435A43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95" y="1302504"/>
            <a:ext cx="6376737" cy="14743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4E8DE3-2D8D-B041-AA58-C7A10FE4C9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974" y="3915420"/>
            <a:ext cx="4958457" cy="15975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835F1A-C443-9C44-9282-8919A1E5EA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583" y="2560706"/>
            <a:ext cx="5205874" cy="27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38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Assunto Extra: Teorema CAP</a:t>
            </a:r>
          </a:p>
        </p:txBody>
      </p:sp>
    </p:spTree>
    <p:extLst>
      <p:ext uri="{BB962C8B-B14F-4D97-AF65-F5344CB8AC3E}">
        <p14:creationId xmlns:p14="http://schemas.microsoft.com/office/powerpoint/2010/main" val="71102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Teorema CAP</a:t>
            </a:r>
          </a:p>
        </p:txBody>
      </p:sp>
      <p:sp>
        <p:nvSpPr>
          <p:cNvPr id="4" name="Shape 103">
            <a:extLst>
              <a:ext uri="{FF2B5EF4-FFF2-40B4-BE49-F238E27FC236}">
                <a16:creationId xmlns:a16="http://schemas.microsoft.com/office/drawing/2014/main" id="{9C9D29E7-DF8E-E845-823B-C408E4D6A6CA}"/>
              </a:ext>
            </a:extLst>
          </p:cNvPr>
          <p:cNvSpPr/>
          <p:nvPr/>
        </p:nvSpPr>
        <p:spPr>
          <a:xfrm>
            <a:off x="1391800" y="1187716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C - Consistência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F2AC4B4A-340C-4542-8112-0E7EDD8C6543}"/>
              </a:ext>
            </a:extLst>
          </p:cNvPr>
          <p:cNvSpPr/>
          <p:nvPr/>
        </p:nvSpPr>
        <p:spPr>
          <a:xfrm>
            <a:off x="1391800" y="3062737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 - </a:t>
            </a:r>
            <a:r>
              <a:rPr lang="en-US" sz="2400" b="1" dirty="0" err="1">
                <a:solidFill>
                  <a:schemeClr val="bg1"/>
                </a:solidFill>
              </a:rPr>
              <a:t>Disponibilidade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EBD4B11B-70F3-654B-94A6-E95883DC65C7}"/>
              </a:ext>
            </a:extLst>
          </p:cNvPr>
          <p:cNvSpPr/>
          <p:nvPr/>
        </p:nvSpPr>
        <p:spPr>
          <a:xfrm>
            <a:off x="1391800" y="4937758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P</a:t>
            </a:r>
            <a:r>
              <a:rPr lang="pt-BR" sz="2400" b="1" dirty="0">
                <a:solidFill>
                  <a:schemeClr val="bg1"/>
                </a:solidFill>
              </a:rPr>
              <a:t> – Tolerância ao </a:t>
            </a:r>
            <a:r>
              <a:rPr lang="pt-BR" sz="2400" b="1" dirty="0" err="1">
                <a:solidFill>
                  <a:schemeClr val="bg1"/>
                </a:solidFill>
              </a:rPr>
              <a:t>Particionamento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72241C0E-1D02-E046-B0E7-55117718CF32}"/>
              </a:ext>
            </a:extLst>
          </p:cNvPr>
          <p:cNvSpPr/>
          <p:nvPr/>
        </p:nvSpPr>
        <p:spPr>
          <a:xfrm>
            <a:off x="4564126" y="1187715"/>
            <a:ext cx="6974158" cy="112615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clients </a:t>
            </a:r>
            <a:r>
              <a:rPr lang="en-US" sz="2400" dirty="0" err="1"/>
              <a:t>têm</a:t>
            </a:r>
            <a:r>
              <a:rPr lang="en-US" sz="2400" dirty="0"/>
              <a:t> a </a:t>
            </a:r>
            <a:r>
              <a:rPr lang="en-US" sz="2400" dirty="0" err="1"/>
              <a:t>mesma</a:t>
            </a:r>
            <a:r>
              <a:rPr lang="en-US" sz="2400" dirty="0"/>
              <a:t> </a:t>
            </a:r>
            <a:r>
              <a:rPr lang="en-US" sz="2400" dirty="0" err="1"/>
              <a:t>visão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dados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tempo</a:t>
            </a:r>
          </a:p>
        </p:txBody>
      </p:sp>
      <p:sp>
        <p:nvSpPr>
          <p:cNvPr id="10" name="Shape 104">
            <a:extLst>
              <a:ext uri="{FF2B5EF4-FFF2-40B4-BE49-F238E27FC236}">
                <a16:creationId xmlns:a16="http://schemas.microsoft.com/office/drawing/2014/main" id="{B46B3DDB-4BBA-5143-92A0-C811255B8873}"/>
              </a:ext>
            </a:extLst>
          </p:cNvPr>
          <p:cNvSpPr/>
          <p:nvPr/>
        </p:nvSpPr>
        <p:spPr>
          <a:xfrm>
            <a:off x="4564126" y="3062736"/>
            <a:ext cx="6974158" cy="112615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sz="2400" dirty="0"/>
              <a:t>Cada cliente pode ler e escrever dados em qualquer momento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1" name="Shape 105">
            <a:extLst>
              <a:ext uri="{FF2B5EF4-FFF2-40B4-BE49-F238E27FC236}">
                <a16:creationId xmlns:a16="http://schemas.microsoft.com/office/drawing/2014/main" id="{19751EA5-82DA-CB42-B746-C44E32E27CC3}"/>
              </a:ext>
            </a:extLst>
          </p:cNvPr>
          <p:cNvSpPr/>
          <p:nvPr/>
        </p:nvSpPr>
        <p:spPr>
          <a:xfrm>
            <a:off x="4564126" y="4937757"/>
            <a:ext cx="6974158" cy="112615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BR" sz="2400" dirty="0"/>
              <a:t>Sistema funciona apesar de falhas na comunicação entre os nós da rede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12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498" y="4341734"/>
            <a:ext cx="11380764" cy="1170576"/>
          </a:xfrm>
        </p:spPr>
        <p:txBody>
          <a:bodyPr>
            <a:normAutofit fontScale="90000"/>
          </a:bodyPr>
          <a:lstStyle/>
          <a:p>
            <a:r>
              <a:rPr lang="pt-BR" dirty="0"/>
              <a:t>Teorema CAP: Apenas se consegue fornecer 2 propriedades ao mesmo tempo</a:t>
            </a:r>
          </a:p>
        </p:txBody>
      </p:sp>
    </p:spTree>
    <p:extLst>
      <p:ext uri="{BB962C8B-B14F-4D97-AF65-F5344CB8AC3E}">
        <p14:creationId xmlns:p14="http://schemas.microsoft.com/office/powerpoint/2010/main" val="297395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2B09F2C-0474-5E44-A851-C420C386E165}"/>
              </a:ext>
            </a:extLst>
          </p:cNvPr>
          <p:cNvSpPr/>
          <p:nvPr/>
        </p:nvSpPr>
        <p:spPr>
          <a:xfrm>
            <a:off x="2899608" y="1287379"/>
            <a:ext cx="6268455" cy="3590693"/>
          </a:xfrm>
          <a:prstGeom prst="triangl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03">
            <a:extLst>
              <a:ext uri="{FF2B5EF4-FFF2-40B4-BE49-F238E27FC236}">
                <a16:creationId xmlns:a16="http://schemas.microsoft.com/office/drawing/2014/main" id="{A68A0C64-9D63-FD4A-9847-C8859E950175}"/>
              </a:ext>
            </a:extLst>
          </p:cNvPr>
          <p:cNvSpPr/>
          <p:nvPr/>
        </p:nvSpPr>
        <p:spPr>
          <a:xfrm>
            <a:off x="4558035" y="357537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A - Disponibilidade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D13543F3-BD1E-A846-86BC-DC1B791C7B1B}"/>
              </a:ext>
            </a:extLst>
          </p:cNvPr>
          <p:cNvSpPr/>
          <p:nvPr/>
        </p:nvSpPr>
        <p:spPr>
          <a:xfrm>
            <a:off x="352998" y="5015614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C - Consistência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59910FA-2A50-FA4E-817B-E4A4EDA337DF}"/>
              </a:ext>
            </a:extLst>
          </p:cNvPr>
          <p:cNvSpPr/>
          <p:nvPr/>
        </p:nvSpPr>
        <p:spPr>
          <a:xfrm>
            <a:off x="8763074" y="4946923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bg1"/>
                </a:solidFill>
              </a:rPr>
              <a:t>P</a:t>
            </a:r>
            <a:r>
              <a:rPr lang="pt-BR" sz="2400" b="1" dirty="0">
                <a:solidFill>
                  <a:schemeClr val="bg1"/>
                </a:solidFill>
              </a:rPr>
              <a:t> – Tolerância ao </a:t>
            </a:r>
            <a:r>
              <a:rPr lang="pt-BR" sz="2400" b="1" dirty="0" err="1">
                <a:solidFill>
                  <a:schemeClr val="bg1"/>
                </a:solidFill>
              </a:rPr>
              <a:t>Particionamento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4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2B09F2C-0474-5E44-A851-C420C386E165}"/>
              </a:ext>
            </a:extLst>
          </p:cNvPr>
          <p:cNvSpPr/>
          <p:nvPr/>
        </p:nvSpPr>
        <p:spPr>
          <a:xfrm>
            <a:off x="2899608" y="1287379"/>
            <a:ext cx="6268455" cy="3590693"/>
          </a:xfrm>
          <a:prstGeom prst="triangl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03">
            <a:extLst>
              <a:ext uri="{FF2B5EF4-FFF2-40B4-BE49-F238E27FC236}">
                <a16:creationId xmlns:a16="http://schemas.microsoft.com/office/drawing/2014/main" id="{A68A0C64-9D63-FD4A-9847-C8859E950175}"/>
              </a:ext>
            </a:extLst>
          </p:cNvPr>
          <p:cNvSpPr/>
          <p:nvPr/>
        </p:nvSpPr>
        <p:spPr>
          <a:xfrm>
            <a:off x="4558035" y="357537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A - Disponibilidade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D13543F3-BD1E-A846-86BC-DC1B791C7B1B}"/>
              </a:ext>
            </a:extLst>
          </p:cNvPr>
          <p:cNvSpPr/>
          <p:nvPr/>
        </p:nvSpPr>
        <p:spPr>
          <a:xfrm>
            <a:off x="352998" y="5015614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C - Consistência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59910FA-2A50-FA4E-817B-E4A4EDA337DF}"/>
              </a:ext>
            </a:extLst>
          </p:cNvPr>
          <p:cNvSpPr/>
          <p:nvPr/>
        </p:nvSpPr>
        <p:spPr>
          <a:xfrm>
            <a:off x="8763074" y="4946923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bg1"/>
                </a:solidFill>
              </a:rPr>
              <a:t>P</a:t>
            </a:r>
            <a:r>
              <a:rPr lang="pt-BR" sz="2400" b="1" dirty="0">
                <a:solidFill>
                  <a:schemeClr val="bg1"/>
                </a:solidFill>
              </a:rPr>
              <a:t> – Tolerância ao </a:t>
            </a:r>
            <a:r>
              <a:rPr lang="pt-BR" sz="2400" b="1" dirty="0" err="1">
                <a:solidFill>
                  <a:schemeClr val="bg1"/>
                </a:solidFill>
              </a:rPr>
              <a:t>Particionamento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201FA2FB-4BDC-7F4F-8E16-2C503BD41A56}"/>
              </a:ext>
            </a:extLst>
          </p:cNvPr>
          <p:cNvSpPr/>
          <p:nvPr/>
        </p:nvSpPr>
        <p:spPr>
          <a:xfrm>
            <a:off x="1094874" y="2074043"/>
            <a:ext cx="3354653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Problemas de Rede podem parar o sistema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B2D10148-E57B-1349-8773-D7788EE58C0F}"/>
              </a:ext>
            </a:extLst>
          </p:cNvPr>
          <p:cNvSpPr/>
          <p:nvPr/>
        </p:nvSpPr>
        <p:spPr>
          <a:xfrm>
            <a:off x="4558035" y="5015614"/>
            <a:ext cx="2951600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Risco do dado estar indisponível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Shape 103">
            <a:extLst>
              <a:ext uri="{FF2B5EF4-FFF2-40B4-BE49-F238E27FC236}">
                <a16:creationId xmlns:a16="http://schemas.microsoft.com/office/drawing/2014/main" id="{3C67448D-5686-E549-9D84-399313A571F2}"/>
              </a:ext>
            </a:extLst>
          </p:cNvPr>
          <p:cNvSpPr/>
          <p:nvPr/>
        </p:nvSpPr>
        <p:spPr>
          <a:xfrm>
            <a:off x="7790519" y="2074043"/>
            <a:ext cx="2951600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Cliente pode ver um dado inconsistente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48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2B09F2C-0474-5E44-A851-C420C386E165}"/>
              </a:ext>
            </a:extLst>
          </p:cNvPr>
          <p:cNvSpPr/>
          <p:nvPr/>
        </p:nvSpPr>
        <p:spPr>
          <a:xfrm>
            <a:off x="2899608" y="1287379"/>
            <a:ext cx="6268455" cy="3590693"/>
          </a:xfrm>
          <a:prstGeom prst="triangl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03">
            <a:extLst>
              <a:ext uri="{FF2B5EF4-FFF2-40B4-BE49-F238E27FC236}">
                <a16:creationId xmlns:a16="http://schemas.microsoft.com/office/drawing/2014/main" id="{A68A0C64-9D63-FD4A-9847-C8859E950175}"/>
              </a:ext>
            </a:extLst>
          </p:cNvPr>
          <p:cNvSpPr/>
          <p:nvPr/>
        </p:nvSpPr>
        <p:spPr>
          <a:xfrm>
            <a:off x="4558035" y="357537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A - Disponibilidade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D13543F3-BD1E-A846-86BC-DC1B791C7B1B}"/>
              </a:ext>
            </a:extLst>
          </p:cNvPr>
          <p:cNvSpPr/>
          <p:nvPr/>
        </p:nvSpPr>
        <p:spPr>
          <a:xfrm>
            <a:off x="352998" y="5015614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C - Consistência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59910FA-2A50-FA4E-817B-E4A4EDA337DF}"/>
              </a:ext>
            </a:extLst>
          </p:cNvPr>
          <p:cNvSpPr/>
          <p:nvPr/>
        </p:nvSpPr>
        <p:spPr>
          <a:xfrm>
            <a:off x="8763074" y="4946923"/>
            <a:ext cx="2951600" cy="792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bg1"/>
                </a:solidFill>
              </a:rPr>
              <a:t>P</a:t>
            </a:r>
            <a:r>
              <a:rPr lang="pt-BR" sz="2400" b="1" dirty="0">
                <a:solidFill>
                  <a:schemeClr val="bg1"/>
                </a:solidFill>
              </a:rPr>
              <a:t> – Tolerância ao </a:t>
            </a:r>
            <a:r>
              <a:rPr lang="pt-BR" sz="2400" b="1" dirty="0" err="1">
                <a:solidFill>
                  <a:schemeClr val="bg1"/>
                </a:solidFill>
              </a:rPr>
              <a:t>Particionamento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201FA2FB-4BDC-7F4F-8E16-2C503BD41A56}"/>
              </a:ext>
            </a:extLst>
          </p:cNvPr>
          <p:cNvSpPr/>
          <p:nvPr/>
        </p:nvSpPr>
        <p:spPr>
          <a:xfrm>
            <a:off x="1497927" y="2074043"/>
            <a:ext cx="2951600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Bancos Relacionais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B2D10148-E57B-1349-8773-D7788EE58C0F}"/>
              </a:ext>
            </a:extLst>
          </p:cNvPr>
          <p:cNvSpPr/>
          <p:nvPr/>
        </p:nvSpPr>
        <p:spPr>
          <a:xfrm>
            <a:off x="4558035" y="5015614"/>
            <a:ext cx="2951600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Sistemas Financeiros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Shape 103">
            <a:extLst>
              <a:ext uri="{FF2B5EF4-FFF2-40B4-BE49-F238E27FC236}">
                <a16:creationId xmlns:a16="http://schemas.microsoft.com/office/drawing/2014/main" id="{3C67448D-5686-E549-9D84-399313A571F2}"/>
              </a:ext>
            </a:extLst>
          </p:cNvPr>
          <p:cNvSpPr/>
          <p:nvPr/>
        </p:nvSpPr>
        <p:spPr>
          <a:xfrm>
            <a:off x="7790519" y="2074043"/>
            <a:ext cx="2951600" cy="792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bg1"/>
                </a:solidFill>
              </a:rPr>
              <a:t>DNS, Cache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8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Bancos </a:t>
            </a:r>
            <a:r>
              <a:rPr lang="pt-BR" dirty="0" err="1"/>
              <a:t>NoSQL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478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C93D2-AD58-E545-A507-CC4EE702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62" y="106767"/>
            <a:ext cx="8752305" cy="66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6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1780" y="2920341"/>
            <a:ext cx="6934200" cy="36004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pt-BR" altLang="pt-BR" sz="2000" b="1" dirty="0"/>
          </a:p>
          <a:p>
            <a:pPr eaLnBrk="1" hangingPunct="1">
              <a:lnSpc>
                <a:spcPct val="90000"/>
              </a:lnSpc>
            </a:pPr>
            <a:endParaRPr lang="pt-BR" altLang="pt-BR" sz="2000" b="1" dirty="0"/>
          </a:p>
          <a:p>
            <a:pPr eaLnBrk="1" hangingPunct="1">
              <a:lnSpc>
                <a:spcPct val="90000"/>
              </a:lnSpc>
            </a:pPr>
            <a:endParaRPr lang="en-US" altLang="pt-BR" sz="1600" b="1" dirty="0">
              <a:solidFill>
                <a:srgbClr val="333333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pt-BR" sz="1600" b="1" dirty="0">
              <a:solidFill>
                <a:srgbClr val="333333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pt-BR" altLang="pt-BR" sz="2000" b="1" dirty="0">
                <a:solidFill>
                  <a:srgbClr val="333333"/>
                </a:solidFill>
              </a:rPr>
              <a:t>Diretoria de Pós-graduação e Pesquisa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b="1" dirty="0">
                <a:solidFill>
                  <a:srgbClr val="333333"/>
                </a:solidFill>
              </a:rPr>
              <a:t>Centro Universitário Senac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254692" y="5252704"/>
            <a:ext cx="604837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t-BR" altLang="pt-BR" sz="1800" dirty="0"/>
              <a:t>Prof. </a:t>
            </a:r>
            <a:r>
              <a:rPr lang="pt-BR" altLang="pt-BR" sz="1800" b="1" dirty="0"/>
              <a:t>Celso </a:t>
            </a:r>
            <a:r>
              <a:rPr lang="pt-BR" altLang="pt-BR" sz="1800" b="1" dirty="0" err="1"/>
              <a:t>Crivelaro</a:t>
            </a:r>
            <a:r>
              <a:rPr lang="pt-BR" altLang="pt-BR" sz="1800" dirty="0"/>
              <a:t>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pt-BR" altLang="pt-BR" sz="1800" dirty="0" err="1"/>
              <a:t>celsocrivelaro@gmail.com</a:t>
            </a:r>
            <a:br>
              <a:rPr lang="pt-BR" altLang="pt-BR" sz="1800" dirty="0"/>
            </a:br>
            <a:endParaRPr lang="pt-BR" altLang="pt-BR" sz="1800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pt-BR" alt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21132100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116EF-E3BE-C242-926F-0AD544695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NoSQL</a:t>
            </a:r>
            <a:r>
              <a:rPr lang="pt-BR" dirty="0"/>
              <a:t> =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416648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>
            <a:extLst>
              <a:ext uri="{FF2B5EF4-FFF2-40B4-BE49-F238E27FC236}">
                <a16:creationId xmlns:a16="http://schemas.microsoft.com/office/drawing/2014/main" id="{755FEE0E-C01D-EB4F-A9E0-3D287C269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708" y="131763"/>
            <a:ext cx="88986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Problemas de bancos RDBMS</a:t>
            </a:r>
          </a:p>
        </p:txBody>
      </p:sp>
      <p:sp>
        <p:nvSpPr>
          <p:cNvPr id="22" name="Shape 103">
            <a:extLst>
              <a:ext uri="{FF2B5EF4-FFF2-40B4-BE49-F238E27FC236}">
                <a16:creationId xmlns:a16="http://schemas.microsoft.com/office/drawing/2014/main" id="{3237168D-016C-664F-8CBA-57F9EFCFBCCE}"/>
              </a:ext>
            </a:extLst>
          </p:cNvPr>
          <p:cNvSpPr/>
          <p:nvPr/>
        </p:nvSpPr>
        <p:spPr>
          <a:xfrm>
            <a:off x="1391800" y="1187716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sz="2400" dirty="0"/>
              <a:t>Estrutura rígida</a:t>
            </a:r>
            <a:endParaRPr lang="en-US" sz="2400" dirty="0"/>
          </a:p>
        </p:txBody>
      </p:sp>
      <p:sp>
        <p:nvSpPr>
          <p:cNvPr id="25" name="Shape 104">
            <a:extLst>
              <a:ext uri="{FF2B5EF4-FFF2-40B4-BE49-F238E27FC236}">
                <a16:creationId xmlns:a16="http://schemas.microsoft.com/office/drawing/2014/main" id="{5587F295-9A12-014F-9EF6-A7681617C457}"/>
              </a:ext>
            </a:extLst>
          </p:cNvPr>
          <p:cNvSpPr/>
          <p:nvPr/>
        </p:nvSpPr>
        <p:spPr>
          <a:xfrm>
            <a:off x="1391800" y="213630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Problemas para armazenar para volumes gigantes de dados</a:t>
            </a:r>
            <a:endParaRPr lang="en-US" sz="2400" dirty="0"/>
          </a:p>
        </p:txBody>
      </p:sp>
      <p:sp>
        <p:nvSpPr>
          <p:cNvPr id="26" name="Shape 105">
            <a:extLst>
              <a:ext uri="{FF2B5EF4-FFF2-40B4-BE49-F238E27FC236}">
                <a16:creationId xmlns:a16="http://schemas.microsoft.com/office/drawing/2014/main" id="{7707D145-50ED-B74A-968C-D85CE4D0E2EC}"/>
              </a:ext>
            </a:extLst>
          </p:cNvPr>
          <p:cNvSpPr/>
          <p:nvPr/>
        </p:nvSpPr>
        <p:spPr>
          <a:xfrm>
            <a:off x="1391800" y="3084895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Problemas para indexar para volumes gigantes de dados</a:t>
            </a:r>
            <a:endParaRPr lang="en-US" sz="2400" dirty="0"/>
          </a:p>
        </p:txBody>
      </p:sp>
      <p:sp>
        <p:nvSpPr>
          <p:cNvPr id="27" name="Shape 106">
            <a:extLst>
              <a:ext uri="{FF2B5EF4-FFF2-40B4-BE49-F238E27FC236}">
                <a16:creationId xmlns:a16="http://schemas.microsoft.com/office/drawing/2014/main" id="{AAE70A7A-67EB-AC4C-B00B-FBCF959CFF47}"/>
              </a:ext>
            </a:extLst>
          </p:cNvPr>
          <p:cNvSpPr/>
          <p:nvPr/>
        </p:nvSpPr>
        <p:spPr>
          <a:xfrm>
            <a:off x="1391800" y="4033484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Relacionamentos grandes são problemáticos</a:t>
            </a:r>
            <a:endParaRPr lang="en-US" sz="2400" dirty="0"/>
          </a:p>
        </p:txBody>
      </p:sp>
      <p:sp>
        <p:nvSpPr>
          <p:cNvPr id="8" name="Shape 106">
            <a:extLst>
              <a:ext uri="{FF2B5EF4-FFF2-40B4-BE49-F238E27FC236}">
                <a16:creationId xmlns:a16="http://schemas.microsoft.com/office/drawing/2014/main" id="{D2DFBBF6-9ADF-2C44-8B0F-AACF7945E8F0}"/>
              </a:ext>
            </a:extLst>
          </p:cNvPr>
          <p:cNvSpPr/>
          <p:nvPr/>
        </p:nvSpPr>
        <p:spPr>
          <a:xfrm>
            <a:off x="1391800" y="4982073"/>
            <a:ext cx="9968178" cy="792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2400" dirty="0"/>
              <a:t>Dificuldade para escalar verticalmente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755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BR" sz="3200" b="1" dirty="0"/>
              <a:t>Documentos</a:t>
            </a:r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Colunar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Grafos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Chave - Valor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Séries Temporais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6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3">
            <a:extLst>
              <a:ext uri="{FF2B5EF4-FFF2-40B4-BE49-F238E27FC236}">
                <a16:creationId xmlns:a16="http://schemas.microsoft.com/office/drawing/2014/main" id="{B07540AB-40F5-574F-9B7A-6A56AD98D97E}"/>
              </a:ext>
            </a:extLst>
          </p:cNvPr>
          <p:cNvSpPr>
            <a:spLocks/>
          </p:cNvSpPr>
          <p:nvPr/>
        </p:nvSpPr>
        <p:spPr>
          <a:xfrm>
            <a:off x="157745" y="1187715"/>
            <a:ext cx="2340246" cy="4738952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Documentos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7" name="Shape 103">
            <a:extLst>
              <a:ext uri="{FF2B5EF4-FFF2-40B4-BE49-F238E27FC236}">
                <a16:creationId xmlns:a16="http://schemas.microsoft.com/office/drawing/2014/main" id="{EC205A0F-1F1A-FE4D-816A-B85D619E75AB}"/>
              </a:ext>
            </a:extLst>
          </p:cNvPr>
          <p:cNvSpPr>
            <a:spLocks/>
          </p:cNvSpPr>
          <p:nvPr/>
        </p:nvSpPr>
        <p:spPr>
          <a:xfrm>
            <a:off x="2541907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Colunar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8" name="Shape 103">
            <a:extLst>
              <a:ext uri="{FF2B5EF4-FFF2-40B4-BE49-F238E27FC236}">
                <a16:creationId xmlns:a16="http://schemas.microsoft.com/office/drawing/2014/main" id="{D001C011-43E6-3D4D-8AA4-91A95F4F0524}"/>
              </a:ext>
            </a:extLst>
          </p:cNvPr>
          <p:cNvSpPr>
            <a:spLocks/>
          </p:cNvSpPr>
          <p:nvPr/>
        </p:nvSpPr>
        <p:spPr>
          <a:xfrm>
            <a:off x="4926069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Grafos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9" name="Shape 103">
            <a:extLst>
              <a:ext uri="{FF2B5EF4-FFF2-40B4-BE49-F238E27FC236}">
                <a16:creationId xmlns:a16="http://schemas.microsoft.com/office/drawing/2014/main" id="{D5F26EB0-58A6-7740-9BFA-0D975335AA46}"/>
              </a:ext>
            </a:extLst>
          </p:cNvPr>
          <p:cNvSpPr>
            <a:spLocks/>
          </p:cNvSpPr>
          <p:nvPr/>
        </p:nvSpPr>
        <p:spPr>
          <a:xfrm>
            <a:off x="7310231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Chave - Valor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E0D0FF9F-DC65-C844-BC3C-AFE758F88C44}"/>
              </a:ext>
            </a:extLst>
          </p:cNvPr>
          <p:cNvSpPr>
            <a:spLocks/>
          </p:cNvSpPr>
          <p:nvPr/>
        </p:nvSpPr>
        <p:spPr>
          <a:xfrm>
            <a:off x="9694393" y="1187715"/>
            <a:ext cx="2340246" cy="473895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pt-BR" sz="3200" b="1" dirty="0"/>
              <a:t>Séries Temporais</a:t>
            </a:r>
          </a:p>
          <a:p>
            <a:pPr lvl="0" algn="ctr"/>
            <a:endParaRPr lang="pt-BR" sz="3200" b="1" dirty="0"/>
          </a:p>
          <a:p>
            <a:pPr lvl="0" algn="ctr"/>
            <a:endParaRPr lang="pt-BR" sz="3200" b="1" dirty="0"/>
          </a:p>
          <a:p>
            <a:pPr lvl="0" algn="ctr"/>
            <a:endParaRPr lang="en-US" sz="3200" b="1" dirty="0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833BF46-7D04-444C-AE13-5ABF0C88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75" y="131763"/>
            <a:ext cx="7099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pt-BR" altLang="pt-BR" sz="3600" dirty="0">
                <a:solidFill>
                  <a:srgbClr val="FF781D"/>
                </a:solidFill>
              </a:rPr>
              <a:t>Tipos de Bancos </a:t>
            </a:r>
            <a:r>
              <a:rPr lang="pt-BR" altLang="pt-BR" sz="3600" dirty="0" err="1">
                <a:solidFill>
                  <a:srgbClr val="FF781D"/>
                </a:solidFill>
              </a:rPr>
              <a:t>NoSQL</a:t>
            </a:r>
            <a:endParaRPr lang="pt-BR" altLang="pt-BR" sz="3600" dirty="0">
              <a:solidFill>
                <a:srgbClr val="FF781D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A4C058-4E6D-BD41-854D-209C9126CB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18" y="3539575"/>
            <a:ext cx="1730404" cy="1730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44ED64-E5E9-2E45-8FE8-C52CC345FE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199" y="3729622"/>
            <a:ext cx="1350310" cy="135031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D6797D-4C1B-4B4F-AAD2-657B4E3BF2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463" y="3159181"/>
            <a:ext cx="2453258" cy="24532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E485F0E-A336-F94E-8226-30128357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93" y="3330411"/>
            <a:ext cx="2110798" cy="2110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66A234-D95E-5542-AED8-6CEC67A37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7319" y="3620338"/>
            <a:ext cx="1530944" cy="15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4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898693-D723-524A-AF13-6B75AEA1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423326"/>
            <a:ext cx="11321716" cy="5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17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8546</TotalTime>
  <Words>537</Words>
  <Application>Microsoft Office PowerPoint</Application>
  <PresentationFormat>Widescreen</PresentationFormat>
  <Paragraphs>153</Paragraphs>
  <Slides>41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2" baseType="lpstr">
      <vt:lpstr>Tema do Office</vt:lpstr>
      <vt:lpstr>Bancos NOSQL Ciência de Dados</vt:lpstr>
      <vt:lpstr>Bancos RDBMS</vt:lpstr>
      <vt:lpstr>Apresentação do PowerPoint</vt:lpstr>
      <vt:lpstr>Bancos NoSQL</vt:lpstr>
      <vt:lpstr>NoSQL = Not only SQL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Indexadores / Buscadores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Assunto Extra: Teorema CAP</vt:lpstr>
      <vt:lpstr>Apresentação do PowerPoint</vt:lpstr>
      <vt:lpstr>Teorema CAP: Apenas se consegue fornecer 2 propriedades ao mesmo tempo</vt:lpstr>
      <vt:lpstr>Apresentação do PowerPoint</vt:lpstr>
      <vt:lpstr>Apresentação do PowerPoint</vt:lpstr>
      <vt:lpstr>Apresentação do PowerPoint</vt:lpstr>
      <vt:lpstr>Apresentação do PowerPoint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Celso Vital Crivelaro</cp:lastModifiedBy>
  <cp:revision>336</cp:revision>
  <cp:lastPrinted>2018-04-01T23:24:04Z</cp:lastPrinted>
  <dcterms:created xsi:type="dcterms:W3CDTF">2017-01-10T17:35:04Z</dcterms:created>
  <dcterms:modified xsi:type="dcterms:W3CDTF">2024-11-07T18:21:15Z</dcterms:modified>
</cp:coreProperties>
</file>